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28168-A740-4889-8365-012B88D7856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AAC5-9797-468A-88A9-F4079FD9A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175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4786346"/>
          </a:xfrm>
        </p:spPr>
        <p:txBody>
          <a:bodyPr>
            <a:noAutofit/>
          </a:bodyPr>
          <a:lstStyle/>
          <a:p>
            <a:r>
              <a:rPr lang="kk-KZ" sz="6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тиісті қолжазбаны пайдаланганыма қалай кепілдік беремін?</a:t>
            </a:r>
            <a:endParaRPr lang="ru-RU" sz="6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6350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14282" y="214290"/>
            <a:ext cx="7772400" cy="664371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Тақырыбы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Оқырманның назарын аудару мүмкіндігі.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Естеріңізде болсын: оқырмандар әлеуетті       авторлар.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Қысқа және толық қамтылған болу керек.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Рецензент тақырыптың дұрыс және осы мақаланы қамтуын қадағалайды.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Тақырыпты қоюда редакторларға жүгінудің қажеті жоқ.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Мүмкін болса техникалық жаргондардан алшақ болған дұрыс.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Сіз көп оқырмандарды қажет етесіз бе?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Соавторлармен ақылдасыңыз.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285720" y="1500174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ашивка 4"/>
          <p:cNvSpPr/>
          <p:nvPr/>
        </p:nvSpPr>
        <p:spPr>
          <a:xfrm>
            <a:off x="285720" y="1071546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285720" y="2285992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85720" y="2714620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285720" y="3571876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85720" y="4500570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285720" y="5286388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285720" y="5786454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85720" y="285728"/>
            <a:ext cx="7772400" cy="62865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Тақырып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Тақырып болуы керек:</a:t>
            </a:r>
          </a:p>
          <a:p>
            <a:pPr lvl="0">
              <a:spcBef>
                <a:spcPct val="0"/>
              </a:spcBef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Қызықты,қысқа </a:t>
            </a: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 толық қамтылған болу </a:t>
            </a: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керек.</a:t>
            </a:r>
          </a:p>
          <a:p>
            <a:pPr lvl="0">
              <a:spcBef>
                <a:spcPct val="0"/>
              </a:spcBef>
              <a:defRPr/>
            </a:pP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Деректер базасында және индекстер жүйесінде қолдануға сәйкес болуы керек.</a:t>
            </a:r>
          </a:p>
          <a:p>
            <a:pPr lvl="0">
              <a:spcBef>
                <a:spcPct val="0"/>
              </a:spcBef>
              <a:defRPr/>
            </a:pP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Оқырмандарға тақырыпты талқылауға мүмкіндік беру.</a:t>
            </a:r>
          </a:p>
          <a:p>
            <a:pPr lvl="0">
              <a:spcBef>
                <a:spcPct val="0"/>
              </a:spcBef>
              <a:defRPr/>
            </a:pP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Тақырып</a:t>
            </a:r>
            <a:r>
              <a:rPr kumimoji="0" lang="kk-KZ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өзгермеуі керек.</a:t>
            </a:r>
          </a:p>
          <a:p>
            <a:pPr lvl="0">
              <a:spcBef>
                <a:spcPct val="0"/>
              </a:spcBef>
              <a:defRPr/>
            </a:pPr>
            <a:r>
              <a:rPr kumimoji="0" lang="kk-KZ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Тривиалды жолдар  болмауы керек.</a:t>
            </a:r>
          </a:p>
          <a:p>
            <a:pPr lvl="0">
              <a:spcBef>
                <a:spcPct val="0"/>
              </a:spcBef>
              <a:defRPr/>
            </a:pPr>
            <a:r>
              <a:rPr lang="kk-KZ" sz="2800" b="1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Тақырып</a:t>
            </a:r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сұрақ болса көп жерде қабылданбауы мүмкін</a:t>
            </a:r>
            <a:endParaRPr kumimoji="0" lang="kk-K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285720" y="2500306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285720" y="3357562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285720" y="4214818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85720" y="4643446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285720" y="5072074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85720" y="1643050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285860"/>
            <a:ext cx="7572428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-142900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96" y="714356"/>
            <a:ext cx="7772400" cy="585791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Тілдің маңыздылығы?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34"/>
            <a:ext cx="9001156" cy="30718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0"/>
              </a:spcBef>
              <a:defRPr/>
            </a:pPr>
            <a:endParaRPr lang="kk-KZ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Редактордың </a:t>
            </a: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шағымы</a:t>
            </a: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lang="kk-KZ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kk-KZ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Автордың ойы толық түсінікті емес, бұл жұмыстан бастартамын.</a:t>
            </a:r>
          </a:p>
          <a:p>
            <a:pPr lvl="0">
              <a:spcBef>
                <a:spcPct val="0"/>
              </a:spcBef>
              <a:defRPr/>
            </a:pPr>
            <a:r>
              <a:rPr lang="kk-KZ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Менің ережем бойынша, е</a:t>
            </a:r>
            <a:r>
              <a:rPr lang="kk-KZ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гер </a:t>
            </a:r>
            <a:r>
              <a:rPr lang="kk-KZ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мақалада 6  қате болса, </a:t>
            </a:r>
            <a:r>
              <a:rPr lang="kk-KZ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онда  </a:t>
            </a:r>
            <a:r>
              <a:rPr lang="kk-KZ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жұмыс  тексерілмейді.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500174"/>
            <a:ext cx="8429684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Сіз жобалаған жұмыс редакторды сақтап және рецензенттің жұмысын талап етеді.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500034" y="428604"/>
            <a:ext cx="7772400" cy="592935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Тілді баспа түзейді ме?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Жоқ,</a:t>
            </a:r>
            <a:r>
              <a:rPr kumimoji="0" lang="kk-KZ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ол </a:t>
            </a:r>
            <a:r>
              <a:rPr kumimoji="0" lang="kk-KZ" sz="2800" b="0" i="0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автордың міндеті</a:t>
            </a:r>
            <a:r>
              <a:rPr kumimoji="0" lang="kk-KZ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Автор өзінің мақаласын баспаға жібермес бұрын толық тексеруден өткізуі керек.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k-K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Алайда</a:t>
            </a:r>
            <a:r>
              <a:rPr lang="kk-K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Халықаралық баспалардың келісімі бойынша баспа авторларға жұмысын қайта тексеруге мүмкіндік береді.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Кейде баспалар техникалық скринингтер жүргізеді.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kk-KZ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Тілді дұрыс аударатын, қателерді тексеруге мүмкіндік беретін сайттарға сылка береді  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http://webshop.elsevier.com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kumimoji="0" lang="kk-KZ" sz="28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57158" y="2500306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57158" y="1214422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1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71472" y="428604"/>
            <a:ext cx="7772400" cy="585791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Қолжазба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4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Қолжазбаның </a:t>
            </a:r>
            <a:r>
              <a:rPr lang="kk-KZ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дұрыс жазылу түрі, көп кездесетін қателерді ескере отырып жасалуы керек.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Үкімі жасау</a:t>
            </a:r>
            <a:endParaRPr lang="kk-KZ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Бағыт күші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Тілдердің</a:t>
            </a:r>
            <a:r>
              <a:rPr kumimoji="0" lang="kk-KZ" sz="240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kk-KZ" sz="240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араласуы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142984"/>
            <a:ext cx="8643998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Дәлдік пен ықшамдап, әділдікпен н</a:t>
            </a:r>
            <a:r>
              <a:rPr lang="kk-KZ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ақты жазу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786322"/>
            <a:ext cx="8001056" cy="16430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Авторларға арналған кез-келген тілді айрықшалауға арналған арнаулы журналмен біздің гидпен танысыңыз.</a:t>
            </a:r>
            <a:endParaRPr lang="ru-RU" sz="28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Нашивка 5"/>
          <p:cNvSpPr/>
          <p:nvPr/>
        </p:nvSpPr>
        <p:spPr>
          <a:xfrm>
            <a:off x="285720" y="2857496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57158" y="357166"/>
            <a:ext cx="7772400" cy="614366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Қолжазбаға зейін салу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Күштеп жұмсау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Аннотация және резюме: өткен шақта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Кіріспе:</a:t>
            </a:r>
            <a:r>
              <a:rPr kumimoji="0" lang="kk-KZ" sz="24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осы шақта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Әдістері</a:t>
            </a:r>
            <a:r>
              <a:rPr lang="kk-KZ" sz="24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және материалдар, нәтижесі: өткен шақта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Талқылау: өткен және</a:t>
            </a:r>
            <a:r>
              <a:rPr kumimoji="0" lang="kk-KZ" sz="24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осы шақта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k-KZ" sz="240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k-KZ" sz="2400" b="1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Тура және қысқа сөйлемдер жазу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4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Ұзын сөйлемдер оқырмандарды қателестіреді.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Қысқа</a:t>
            </a:r>
            <a:r>
              <a:rPr lang="kk-KZ" sz="24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сөйлемдер аса кәсібі болып көрінеді.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Қазіргі</a:t>
            </a:r>
            <a:r>
              <a:rPr kumimoji="0" lang="kk-KZ" sz="24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кезде, сөйлемнің ұзақтығы12-17 сөзден тұрады.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Сөйлемде ақпараттың</a:t>
            </a:r>
            <a:r>
              <a:rPr lang="kk-KZ" sz="24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бір бөлігі немесе мазмұны тиімді.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Бір</a:t>
            </a:r>
            <a:r>
              <a:rPr kumimoji="0" lang="kk-KZ" sz="24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сөйлемде бірнеше оператордың қолданудан аулақ болыңыз.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6350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8286776" cy="6858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6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6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Өз мақаламды қалай дұрыс құрамын?</a:t>
            </a:r>
            <a:endParaRPr kumimoji="0" lang="ru-RU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6374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8715404" cy="357187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40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r>
              <a:rPr lang="kk-KZ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Авторлар басшылығын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r>
              <a:rPr lang="kk-KZ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оқыңыз!</a:t>
            </a:r>
          </a:p>
          <a:p>
            <a:pPr lvl="0">
              <a:spcBef>
                <a:spcPct val="0"/>
              </a:spcBef>
              <a:defRPr/>
            </a:pPr>
            <a:r>
              <a:rPr kumimoji="0" lang="kk-KZ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Бұл</a:t>
            </a:r>
            <a:r>
              <a:rPr kumimoji="0" lang="kk-KZ" sz="240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журналды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Elsevier.com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сайттан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таба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аласыз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Осы қолжазбаны қолданыңыз,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(Text Layout, </a:t>
            </a:r>
            <a:r>
              <a:rPr lang="kk-KZ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жиынтық, әлеміштер және кестелер, сілтемелер және т.д</a:t>
            </a:r>
            <a:r>
              <a:rPr lang="kk-KZ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.).</a:t>
            </a: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Ақырында бұл сіздің және редактордың уақыттарыңызды үнемдейді.</a:t>
            </a:r>
          </a:p>
          <a:p>
            <a:pPr lvl="0">
              <a:spcBef>
                <a:spcPct val="0"/>
              </a:spcBef>
              <a:defRPr/>
            </a:pPr>
            <a:r>
              <a:rPr kumimoji="0" lang="kk-K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Редакторлар өздерінің уақыттарын дайындығы</a:t>
            </a:r>
            <a:r>
              <a:rPr kumimoji="0" lang="kk-KZ" sz="240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төмен қолжазбаларға жұмсағысы келмейді.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876"/>
            <a:ext cx="8634441" cy="292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ашивка 4"/>
          <p:cNvSpPr/>
          <p:nvPr/>
        </p:nvSpPr>
        <p:spPr>
          <a:xfrm>
            <a:off x="214282" y="1357298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214282" y="2786058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14282" y="1714488"/>
            <a:ext cx="285752" cy="21431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175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571472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Жазу тәртібі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Келесі тәртіппен орындаңыз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8501090" y="1357298"/>
            <a:ext cx="428628" cy="4143404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1357298"/>
            <a:ext cx="4786346" cy="9286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Тақырыбы және Аннотациясы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428868"/>
            <a:ext cx="2643206" cy="9286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Кіріспе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428868"/>
            <a:ext cx="2643206" cy="9286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Тұжырым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3500438"/>
            <a:ext cx="2643206" cy="9286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Сараптама тұжырымы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3500438"/>
            <a:ext cx="2643206" cy="9286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Нәтижелері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3500438"/>
            <a:ext cx="2643206" cy="9286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Әдістер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4572008"/>
            <a:ext cx="8215370" cy="9286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Мәндер/Кестелер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(сіздің жұмысыңыздың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5).bmp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6350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214290"/>
            <a:ext cx="7415178" cy="6215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Зерттеу</a:t>
            </a:r>
            <a:r>
              <a:rPr kumimoji="0" lang="kk-KZ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мақаласының жалпы құрылымы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kk-KZ" sz="2400" b="1" baseline="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</a:t>
            </a:r>
            <a:r>
              <a:rPr lang="kk-KZ" sz="2400" b="1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Тақырып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Аннотация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b="1" baseline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Кілттік сөз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Негізгі мәтін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Кіріспе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Әдіс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Нәтиже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Сараптама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kk-KZ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Алғыстар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Қолданылған әдебиет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Қосымша мәлімет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kk-KZ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kk-KZ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k-KZ" sz="2400" b="1" i="0" u="none" strike="noStrike" kern="1200" cap="none" spc="0" normalizeH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1071546"/>
            <a:ext cx="3429024" cy="37862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2034" y="1428736"/>
            <a:ext cx="4071966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Озықтық тематикалық қағаз көлемі</a:t>
            </a:r>
          </a:p>
          <a:p>
            <a:endParaRPr lang="kk-KZ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Жалпы               нақты          жалпы</a:t>
            </a:r>
          </a:p>
          <a:p>
            <a:endParaRPr lang="kk-KZ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Оған қарамастан біз мына тәртіп бойынша орындаймыз:</a:t>
            </a:r>
          </a:p>
          <a:p>
            <a:endParaRPr lang="kk-KZ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Суреттер және кестелер</a:t>
            </a:r>
          </a:p>
          <a:p>
            <a:r>
              <a:rPr lang="kk-K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Әдістер,нәтижелер және сараптама</a:t>
            </a:r>
          </a:p>
          <a:p>
            <a:r>
              <a:rPr lang="kk-K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Тұжырымдар және кіріспе</a:t>
            </a:r>
          </a:p>
          <a:p>
            <a:r>
              <a:rPr lang="kk-K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Абстракт</a:t>
            </a:r>
          </a:p>
          <a:p>
            <a:endParaRPr lang="kk-KZ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215074" y="2285992"/>
            <a:ext cx="214314" cy="1428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572396" y="2285992"/>
            <a:ext cx="214314" cy="1428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571472" y="2071678"/>
            <a:ext cx="4286280" cy="142876"/>
          </a:xfrm>
          <a:prstGeom prst="mathMinus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571472" y="4143380"/>
            <a:ext cx="4286280" cy="142876"/>
          </a:xfrm>
          <a:prstGeom prst="mathMinus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1285852" y="2500306"/>
            <a:ext cx="285752" cy="214314"/>
          </a:xfrm>
          <a:prstGeom prst="mathMinus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1285852" y="2928934"/>
            <a:ext cx="285752" cy="214314"/>
          </a:xfrm>
          <a:prstGeom prst="mathMinus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1285852" y="3286124"/>
            <a:ext cx="285752" cy="214314"/>
          </a:xfrm>
          <a:prstGeom prst="mathMinus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1285852" y="3643314"/>
            <a:ext cx="285752" cy="214314"/>
          </a:xfrm>
          <a:prstGeom prst="mathMinus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>
            <a:off x="5072066" y="4429132"/>
            <a:ext cx="285752" cy="214314"/>
          </a:xfrm>
          <a:prstGeom prst="mathMinus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5072066" y="4143380"/>
            <a:ext cx="285752" cy="214314"/>
          </a:xfrm>
          <a:prstGeom prst="mathMinus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5072066" y="3857628"/>
            <a:ext cx="285752" cy="214314"/>
          </a:xfrm>
          <a:prstGeom prst="mathMinus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5072066" y="3571876"/>
            <a:ext cx="285752" cy="214314"/>
          </a:xfrm>
          <a:prstGeom prst="mathMinus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467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Мен тиісті қолжазбаны пайдаланганыма қалай кепілдік беремін?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 тиісті қолжазбаны пайда</dc:title>
  <dc:creator>Аида</dc:creator>
  <cp:lastModifiedBy>Аида</cp:lastModifiedBy>
  <cp:revision>23</cp:revision>
  <dcterms:created xsi:type="dcterms:W3CDTF">2013-12-05T03:33:18Z</dcterms:created>
  <dcterms:modified xsi:type="dcterms:W3CDTF">2013-12-07T05:42:09Z</dcterms:modified>
</cp:coreProperties>
</file>